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4" r:id="rId3"/>
    <p:sldMasterId id="2147483721" r:id="rId4"/>
    <p:sldMasterId id="2147483734" r:id="rId5"/>
    <p:sldMasterId id="2147483772" r:id="rId6"/>
  </p:sldMasterIdLst>
  <p:notesMasterIdLst>
    <p:notesMasterId r:id="rId26"/>
  </p:notesMasterIdLst>
  <p:sldIdLst>
    <p:sldId id="257" r:id="rId7"/>
    <p:sldId id="274" r:id="rId8"/>
    <p:sldId id="258" r:id="rId9"/>
    <p:sldId id="259" r:id="rId10"/>
    <p:sldId id="276" r:id="rId11"/>
    <p:sldId id="298" r:id="rId12"/>
    <p:sldId id="300" r:id="rId13"/>
    <p:sldId id="386" r:id="rId14"/>
    <p:sldId id="302" r:id="rId15"/>
    <p:sldId id="263" r:id="rId16"/>
    <p:sldId id="387" r:id="rId17"/>
    <p:sldId id="262" r:id="rId18"/>
    <p:sldId id="273" r:id="rId19"/>
    <p:sldId id="389" r:id="rId20"/>
    <p:sldId id="388" r:id="rId21"/>
    <p:sldId id="369" r:id="rId22"/>
    <p:sldId id="370" r:id="rId23"/>
    <p:sldId id="383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3D9213-F2E3-45B9-B511-4AFA9B46A8D3}">
          <p14:sldIdLst>
            <p14:sldId id="257"/>
            <p14:sldId id="274"/>
            <p14:sldId id="258"/>
            <p14:sldId id="259"/>
            <p14:sldId id="276"/>
            <p14:sldId id="298"/>
            <p14:sldId id="300"/>
          </p14:sldIdLst>
        </p14:section>
        <p14:section name="Untitled Section" id="{1E82C378-1F39-4B8E-9D88-093819FBDF24}">
          <p14:sldIdLst>
            <p14:sldId id="386"/>
            <p14:sldId id="302"/>
            <p14:sldId id="263"/>
            <p14:sldId id="387"/>
            <p14:sldId id="262"/>
            <p14:sldId id="273"/>
            <p14:sldId id="389"/>
            <p14:sldId id="388"/>
            <p14:sldId id="369"/>
            <p14:sldId id="370"/>
            <p14:sldId id="383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8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D6782-874D-4536-BCE4-9F9A71DAE5E8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1CDBE-1E6E-43EA-8441-A1A5408A3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612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91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836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605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74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F8F48A-6110-47DA-8521-A1D1FFD22F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55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FABD-26C8-4F74-B1E3-45BC91BC9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59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990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614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45973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376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6700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6332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7596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509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360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47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6289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360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2002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31943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51390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588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306031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17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30808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82303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82816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151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96218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533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59959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19816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071654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2598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401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44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6364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79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9744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6735061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5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289119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1291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4007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212346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3690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2455168" y="6054421"/>
            <a:ext cx="1480659" cy="81635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456375" y="5577984"/>
            <a:ext cx="492047" cy="970741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67" y="1643867"/>
            <a:ext cx="606173" cy="108931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67" y="4097393"/>
            <a:ext cx="973000" cy="1395695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7926507" y="-9"/>
            <a:ext cx="3366141" cy="1013257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11341825" y="2085455"/>
            <a:ext cx="849905" cy="1507496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9952905" y="4824270"/>
            <a:ext cx="2238824" cy="2046509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10462960" y="4097384"/>
            <a:ext cx="798488" cy="794037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938929" y="140889"/>
            <a:ext cx="729203" cy="315476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67" y="-9"/>
            <a:ext cx="2733196" cy="1031127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509000" y="830700"/>
            <a:ext cx="9174000" cy="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508967" y="1773151"/>
            <a:ext cx="4452800" cy="4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✖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6230071" y="1773151"/>
            <a:ext cx="4452800" cy="4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✖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611965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363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48866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9FC3DD-D5CF-4D3A-AD62-2D9AD0EA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43720-E70E-42D7-9835-39FDFE40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77000" y="0"/>
            <a:ext cx="5711952" cy="5071492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7D5BA9D0-B4FD-4CD7-8F18-76506E97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7D2067D9-0848-4BAA-996E-BE1236E0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B87D7AA-E59B-441F-B5EC-E9828C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 anchor="b">
            <a:normAutofit/>
          </a:bodyPr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0806D6C-F8DC-4FFA-9381-5620B739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5095252-A020-4AA1-9BB3-013288AE3F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7FBAD15-0D00-46EC-B530-EF6195F42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0792" y="3886200"/>
            <a:ext cx="4087368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0F93F034-901D-43B1-89E9-6291A86787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2064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6559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572498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434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7928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232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071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900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220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0287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64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5346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60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346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855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47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571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617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917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3714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6076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36515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0155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295448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/>
              <a:t>Website </a:t>
            </a:r>
            <a:r>
              <a:rPr lang="en-US" noProof="0" err="1"/>
              <a:t>url</a:t>
            </a:r>
            <a:r>
              <a:rPr lang="en-US" noProof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69786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081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04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8742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24257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7525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187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77828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576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781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F70A2-C0AD-4D28-B3EB-C43D221AD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E984A-7865-4092-9DD1-FA065CFE1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3B8F172B-7E78-455D-98E3-82DF618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F50D9895-086D-4E52-B2BB-4B8D7993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441336E-0F59-4E8E-A2B5-D62EDA718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873BD-A26D-4CB5-BED3-D95C908B8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257800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F5E2EC6-688E-4202-BA23-F29BE1145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9" y="4074784"/>
            <a:ext cx="5257799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709CFE-7328-4CEC-A7C8-D6C8B18D6C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3232" y="740664"/>
            <a:ext cx="4745736" cy="53949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647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7506A-23D3-4E50-B632-7D75C652F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112-7DAD-487B-84EF-9F2B9F4A6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52E39B3F-C08C-424B-908B-8A3E017C6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80050DD2-3323-4041-91C6-8BFA52F38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FA34E2F-6A4E-4CFF-ACA1-994BA9CED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B9C0BE-DE84-42B6-9610-684AC81E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  <a:endParaRPr lang="en-US" spc="120" dirty="0">
              <a:cs typeface="Posterama" panose="020B0504020200020000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5C06E1-E8B8-4F7A-8EB7-E594AFEE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352800"/>
            <a:ext cx="4953000" cy="25146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340614F-452E-4022-B834-FFDC63466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813816"/>
            <a:ext cx="4617720" cy="25511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9F0368A-AE83-428C-ABF7-694386AB62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465576"/>
            <a:ext cx="4617720" cy="25511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688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53A4E8-5A11-4C9C-8FC8-9D78AB5D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" name="Picture 6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77D633C1-4A46-44EA-B1E7-96EA9C44C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" name="Picture 7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89667DF8-B73B-497B-95A4-5212EE66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3EA3C8E6-EF45-4F18-A0CB-F0527540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  <a:endParaRPr lang="en-US" spc="120" dirty="0">
              <a:cs typeface="Posterama" panose="020B0504020200020000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CA1F7B-7E1E-4745-8E06-38C79906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4912"/>
            <a:ext cx="4952681" cy="341071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027CA11-7EE7-4C3B-AF4D-F50756E4EF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6600" y="568324"/>
            <a:ext cx="4727448" cy="5715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7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9FC3DD-D5CF-4D3A-AD62-2D9AD0EA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43720-E70E-42D7-9835-39FDFE40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77000" y="0"/>
            <a:ext cx="5711952" cy="5071492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7D5BA9D0-B4FD-4CD7-8F18-76506E97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7D2067D9-0848-4BAA-996E-BE1236E0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B87D7AA-E59B-441F-B5EC-E9828C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 anchor="b">
            <a:normAutofit/>
          </a:bodyPr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0806D6C-F8DC-4FFA-9381-5620B739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5095252-A020-4AA1-9BB3-013288AE3F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7FBAD15-0D00-46EC-B530-EF6195F42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0792" y="3886200"/>
            <a:ext cx="4087368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0F93F034-901D-43B1-89E9-6291A86787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2064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90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03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2BDFDF-C29B-490D-B7E4-913596711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33B2E6-29D0-4249-A0A5-82013CE1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13AED3CD-2B31-49BC-BC04-850E0AD3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D5FE2C96-BB8F-4A14-88E4-C871D91E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F2C506E-3A15-4D88-8C7E-AE65D21F1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2D6351-AB6F-490B-97F2-D51C1478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223" y="1066800"/>
            <a:ext cx="5367527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F760311-9637-47CC-B0E7-6C8C307C6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223" y="4074784"/>
            <a:ext cx="5367526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734E01-4E64-484E-9728-EF69422CB1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448" y="1014984"/>
            <a:ext cx="4123944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7CA897AB-A280-4B5A-BEF5-C5D11D6535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13448" y="3511296"/>
            <a:ext cx="4123944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51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980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361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361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7999667-FDE9-4EC7-9EF8-E64C5DA4B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1466" y="1757319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466FB3-35A6-4045-8C46-5F6399D7B4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466" y="2671718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9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57440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E62CE4B-3BFB-4501-B59A-0ED68CF6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F608493-BDCD-43BD-A3CC-24E75027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524956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  <a:endParaRPr lang="en-US" spc="120" dirty="0">
              <a:cs typeface="Posterama" panose="020B0504020200020000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B9F353-002B-4A4D-A316-70D952ED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7297"/>
            <a:ext cx="4524664" cy="341296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90B2B-FFC6-4C7C-A617-67144F1E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55" y="0"/>
            <a:ext cx="5115697" cy="685800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CD8768C-8806-4DE0-82CC-275A2EC6D4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9592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8CB9DF9-86EB-48CF-B212-F2B290C56F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78824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54B2207-3993-41B6-AF63-EBB48DACAB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9592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DE0340D8-BC7E-4431-A7A7-8D634C8A1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69680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261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7F5322-A9D1-4D98-A1BC-9178604AB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0C34FA-2551-4FBC-8628-350654823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94623"/>
            <a:ext cx="5996619" cy="2131033"/>
          </a:xfrm>
        </p:spPr>
        <p:txBody>
          <a:bodyPr anchor="ctr">
            <a:normAutofit/>
          </a:bodyPr>
          <a:lstStyle/>
          <a:p>
            <a:pPr algn="l"/>
            <a:r>
              <a:rPr lang="en-US" sz="4400">
                <a:cs typeface="Posterama" panose="020B0504020200020000" pitchFamily="34" charset="0"/>
              </a:rPr>
              <a:t>Click to edit Master title style</a:t>
            </a:r>
            <a:endParaRPr lang="en-US" sz="4400" dirty="0">
              <a:cs typeface="Posterama" panose="020B050402020002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58CD79-85EA-4D75-A743-D3DB777D1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8194385" y="20961"/>
            <a:ext cx="3997615" cy="6816079"/>
            <a:chOff x="8059620" y="41922"/>
            <a:chExt cx="3997615" cy="6816077"/>
          </a:xfrm>
        </p:grpSpPr>
        <p:pic>
          <p:nvPicPr>
            <p:cNvPr id="9" name="Picture 8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id="{50D423CE-750A-48C7-B236-F510652FE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0" name="Picture 9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id="{F198B21E-DBB4-4FAF-85E2-0929E6BFC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AD9BB445-59C3-4B51-9237-1F7AC9B09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29" y="381000"/>
            <a:ext cx="3997745" cy="21336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69566B9-A8AF-4476-A32A-4AEFC46430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816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10391AAE-35A8-4BEC-BF35-22153B1436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0488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376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561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44587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306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947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252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17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13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2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6377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709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78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496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380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38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84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733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2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427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543021" y="-8003"/>
            <a:ext cx="7105961" cy="2096373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10666" y="3240197"/>
            <a:ext cx="2190067" cy="2007057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227988" y="2871859"/>
            <a:ext cx="687673" cy="1214485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9490623" y="4787281"/>
            <a:ext cx="2701363" cy="2062823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301842" y="1054606"/>
            <a:ext cx="1553847" cy="108724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3259815" y="5162315"/>
            <a:ext cx="3279496" cy="1439997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2099167" y="2427167"/>
            <a:ext cx="7993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47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992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54" y="4623692"/>
            <a:ext cx="1405932" cy="2231581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56033" tIns="156033" rIns="156033" bIns="1560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4" name="Google Shape;214;p3"/>
          <p:cNvGrpSpPr/>
          <p:nvPr/>
        </p:nvGrpSpPr>
        <p:grpSpPr>
          <a:xfrm>
            <a:off x="8928062" y="-2"/>
            <a:ext cx="2584191" cy="1702667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9837597" y="4982930"/>
            <a:ext cx="1379155" cy="1638044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10908542" y="2247089"/>
            <a:ext cx="1283181" cy="1720563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207469" y="136072"/>
            <a:ext cx="1861143" cy="1588931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55" y="2981274"/>
            <a:ext cx="1140413" cy="1392543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6532295" y="75823"/>
            <a:ext cx="1376901" cy="1155989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993542" y="4315755"/>
            <a:ext cx="5056700" cy="253951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2077167" y="1882525"/>
            <a:ext cx="8037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2077167" y="3329551"/>
            <a:ext cx="8037600" cy="1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15734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2455168" y="6054421"/>
            <a:ext cx="1480659" cy="81635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456375" y="5577984"/>
            <a:ext cx="492047" cy="970741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67" y="1643867"/>
            <a:ext cx="606173" cy="108931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67" y="4097393"/>
            <a:ext cx="973000" cy="1395695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7926507" y="-9"/>
            <a:ext cx="3366141" cy="1013257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11341825" y="2085455"/>
            <a:ext cx="849905" cy="1507496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9952905" y="4824270"/>
            <a:ext cx="2238824" cy="2046509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10462960" y="4097384"/>
            <a:ext cx="798488" cy="794037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938929" y="140889"/>
            <a:ext cx="729203" cy="315476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67" y="-9"/>
            <a:ext cx="2733196" cy="1031127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509000" y="830700"/>
            <a:ext cx="9174000" cy="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509000" y="1750400"/>
            <a:ext cx="9174000" cy="4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✖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52303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2455168" y="6054421"/>
            <a:ext cx="1480659" cy="81635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456375" y="5577984"/>
            <a:ext cx="492047" cy="970741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67" y="1643867"/>
            <a:ext cx="606173" cy="108931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67" y="4097393"/>
            <a:ext cx="973000" cy="1395695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7926507" y="-9"/>
            <a:ext cx="3366141" cy="1013257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11341825" y="2085455"/>
            <a:ext cx="849905" cy="1507496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9952905" y="4824270"/>
            <a:ext cx="2238824" cy="2046509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10462960" y="4097384"/>
            <a:ext cx="798488" cy="794037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938929" y="140889"/>
            <a:ext cx="729203" cy="315476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67" y="-9"/>
            <a:ext cx="2733196" cy="1031127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509000" y="830700"/>
            <a:ext cx="9174000" cy="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508967" y="1773151"/>
            <a:ext cx="4452800" cy="4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✖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6230071" y="1773151"/>
            <a:ext cx="4452800" cy="4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✖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20350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2455168" y="6054421"/>
            <a:ext cx="1480659" cy="81635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456375" y="5577984"/>
            <a:ext cx="492047" cy="970741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67" y="1643867"/>
            <a:ext cx="606173" cy="108931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67" y="4097393"/>
            <a:ext cx="973000" cy="1395695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7926507" y="-9"/>
            <a:ext cx="3366141" cy="1013257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11341825" y="2085455"/>
            <a:ext cx="849905" cy="1507496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9952905" y="4824270"/>
            <a:ext cx="2238824" cy="2046509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10462960" y="4097384"/>
            <a:ext cx="798488" cy="794037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938929" y="140889"/>
            <a:ext cx="729203" cy="315476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67" y="-9"/>
            <a:ext cx="2733196" cy="1031127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509000" y="830700"/>
            <a:ext cx="9174000" cy="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1303067" y="1705425"/>
            <a:ext cx="3062000" cy="4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✖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4522137" y="1705425"/>
            <a:ext cx="3062000" cy="4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✖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7741207" y="1705425"/>
            <a:ext cx="3062000" cy="4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✖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39898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2455168" y="6054421"/>
            <a:ext cx="1480659" cy="81635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456375" y="5577984"/>
            <a:ext cx="492047" cy="970741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67" y="1643867"/>
            <a:ext cx="606173" cy="108931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67" y="4097393"/>
            <a:ext cx="973000" cy="1395695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7926507" y="-9"/>
            <a:ext cx="3366141" cy="1013257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11341825" y="2085455"/>
            <a:ext cx="849905" cy="1507496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9952905" y="4824270"/>
            <a:ext cx="2238824" cy="2046509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10462960" y="4097384"/>
            <a:ext cx="798488" cy="794037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938929" y="140889"/>
            <a:ext cx="729203" cy="315476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67" y="-9"/>
            <a:ext cx="2733196" cy="1031127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509000" y="830700"/>
            <a:ext cx="9174000" cy="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55801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4" y="1817138"/>
            <a:ext cx="1107989" cy="2463916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10093666" y="250119"/>
            <a:ext cx="1107989" cy="1130348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56033" tIns="156033" rIns="156033" bIns="1560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853917" y="-8"/>
            <a:ext cx="2137756" cy="540592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10581109" y="2232687"/>
            <a:ext cx="1610632" cy="1927835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10808943" y="4677433"/>
            <a:ext cx="1382797" cy="196804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4617217" y="6299145"/>
            <a:ext cx="2957536" cy="563017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892131" y="4842769"/>
            <a:ext cx="489240" cy="2019393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74574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11595204" y="6231533"/>
            <a:ext cx="4440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9833196" y="6028580"/>
            <a:ext cx="307745" cy="324208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11663324" y="3232669"/>
            <a:ext cx="307745" cy="324208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11540504" y="4886962"/>
            <a:ext cx="269161" cy="308221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10717507" y="1504119"/>
            <a:ext cx="226453" cy="238568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9066846" y="32"/>
            <a:ext cx="1313817" cy="2220913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11106926" y="2"/>
            <a:ext cx="1136321" cy="2986065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10415698" y="25"/>
            <a:ext cx="656252" cy="1529691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10691839" y="1"/>
            <a:ext cx="1080221" cy="4962791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9681330" y="1"/>
            <a:ext cx="1313817" cy="6147905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9746753" y="2409622"/>
            <a:ext cx="198068" cy="226828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8567374" y="0"/>
            <a:ext cx="1313817" cy="4014256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139017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936570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19689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53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99672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583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028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399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74428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8109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1426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711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7201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357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632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28244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533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064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384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3475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634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5857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52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9627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2462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0809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42" Type="http://schemas.openxmlformats.org/officeDocument/2006/relationships/slideLayout" Target="../slideLayouts/slideLayout118.xml"/><Relationship Id="rId47" Type="http://schemas.openxmlformats.org/officeDocument/2006/relationships/slideLayout" Target="../slideLayouts/slideLayout123.xml"/><Relationship Id="rId50" Type="http://schemas.openxmlformats.org/officeDocument/2006/relationships/slideLayout" Target="../slideLayouts/slideLayout126.xml"/><Relationship Id="rId55" Type="http://schemas.openxmlformats.org/officeDocument/2006/relationships/slideLayout" Target="../slideLayouts/slideLayout131.xml"/><Relationship Id="rId63" Type="http://schemas.openxmlformats.org/officeDocument/2006/relationships/theme" Target="../theme/theme6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17.xml"/><Relationship Id="rId54" Type="http://schemas.openxmlformats.org/officeDocument/2006/relationships/slideLayout" Target="../slideLayouts/slideLayout130.xml"/><Relationship Id="rId6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40" Type="http://schemas.openxmlformats.org/officeDocument/2006/relationships/slideLayout" Target="../slideLayouts/slideLayout116.xml"/><Relationship Id="rId45" Type="http://schemas.openxmlformats.org/officeDocument/2006/relationships/slideLayout" Target="../slideLayouts/slideLayout121.xml"/><Relationship Id="rId53" Type="http://schemas.openxmlformats.org/officeDocument/2006/relationships/slideLayout" Target="../slideLayouts/slideLayout129.xml"/><Relationship Id="rId58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25.xml"/><Relationship Id="rId57" Type="http://schemas.openxmlformats.org/officeDocument/2006/relationships/slideLayout" Target="../slideLayouts/slideLayout133.xml"/><Relationship Id="rId6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20.xml"/><Relationship Id="rId52" Type="http://schemas.openxmlformats.org/officeDocument/2006/relationships/slideLayout" Target="../slideLayouts/slideLayout128.xml"/><Relationship Id="rId6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124.xml"/><Relationship Id="rId56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84.xml"/><Relationship Id="rId51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22.xml"/><Relationship Id="rId59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74055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616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4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09000" y="983100"/>
            <a:ext cx="9174000" cy="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09000" y="1902800"/>
            <a:ext cx="9174000" cy="4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35381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2" r:id="rId7"/>
    <p:sldLayoutId id="214748374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3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  <p:sldLayoutId id="2147483824" r:id="rId52"/>
    <p:sldLayoutId id="2147483825" r:id="rId53"/>
    <p:sldLayoutId id="2147483826" r:id="rId54"/>
    <p:sldLayoutId id="2147483827" r:id="rId55"/>
    <p:sldLayoutId id="2147483828" r:id="rId56"/>
    <p:sldLayoutId id="2147483829" r:id="rId57"/>
    <p:sldLayoutId id="2147483830" r:id="rId58"/>
    <p:sldLayoutId id="2147483835" r:id="rId59"/>
    <p:sldLayoutId id="2147483837" r:id="rId60"/>
    <p:sldLayoutId id="2147483838" r:id="rId61"/>
    <p:sldLayoutId id="2147483839" r:id="rId6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60072" y="180109"/>
            <a:ext cx="9310255" cy="437803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0" dirty="0">
                <a:solidFill>
                  <a:schemeClr val="accent5">
                    <a:lumMod val="50000"/>
                  </a:schemeClr>
                </a:solidFill>
                <a:latin typeface="Perpetua" panose="02020502060401020303" pitchFamily="18" charset="0"/>
              </a:rPr>
              <a:t>Emotion Analysis on Bengali Song Lyrics</a:t>
            </a:r>
            <a:endParaRPr sz="4000" dirty="0">
              <a:solidFill>
                <a:schemeClr val="accent5">
                  <a:lumMod val="50000"/>
                </a:schemeClr>
              </a:solidFill>
              <a:latin typeface="Perpetua" panose="02020502060401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FBCC4-F9D5-4DA3-BD2D-629DF281A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860" y="0"/>
            <a:ext cx="5042517" cy="68580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74F04E-BA4B-4BC3-A6E8-F413B790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Preprocessing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26A4E05-66D5-418B-B7E4-B01B997AF1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94" y="3264484"/>
            <a:ext cx="10916816" cy="3228391"/>
          </a:xfrm>
        </p:spPr>
      </p:pic>
      <p:sp>
        <p:nvSpPr>
          <p:cNvPr id="1946" name="Google Shape;1946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11</a:t>
            </a:fld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519FBA-250A-47C2-9ED7-A453473E8047}"/>
              </a:ext>
            </a:extLst>
          </p:cNvPr>
          <p:cNvSpPr txBox="1"/>
          <p:nvPr/>
        </p:nvSpPr>
        <p:spPr>
          <a:xfrm>
            <a:off x="606490" y="1674995"/>
            <a:ext cx="10916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❏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GB" dirty="0"/>
              <a:t>In </a:t>
            </a:r>
            <a:r>
              <a:rPr lang="en-GB" dirty="0" err="1"/>
              <a:t>preprocessing</a:t>
            </a:r>
            <a:r>
              <a:rPr lang="en-GB" dirty="0"/>
              <a:t> part we remove white space, comments, quotation symbols or other un-wanted characters from the dataset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dirty="0"/>
              <a:t>❏ </a:t>
            </a:r>
            <a:r>
              <a:rPr lang="en-GB" dirty="0"/>
              <a:t>Removing </a:t>
            </a:r>
            <a:r>
              <a:rPr lang="en-GB" dirty="0" err="1"/>
              <a:t>stopwords</a:t>
            </a:r>
            <a:r>
              <a:rPr lang="en-GB" dirty="0"/>
              <a:t> to remove irrelevant words from the dataset</a:t>
            </a:r>
          </a:p>
          <a:p>
            <a:pPr algn="just"/>
            <a:r>
              <a:rPr lang="en-US" dirty="0"/>
              <a:t>❏ </a:t>
            </a:r>
            <a:r>
              <a:rPr lang="en-GB" dirty="0"/>
              <a:t>Use word stemming to get the root words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  <a:p>
            <a:r>
              <a:rPr lang="en-US" dirty="0"/>
              <a:t>❏ </a:t>
            </a:r>
            <a:r>
              <a:rPr lang="en-GB" dirty="0"/>
              <a:t>feature extraction part we use count vectorizer, </a:t>
            </a:r>
            <a:r>
              <a:rPr lang="en-GB" dirty="0" err="1"/>
              <a:t>tfidf</a:t>
            </a:r>
            <a:r>
              <a:rPr lang="en-GB" dirty="0"/>
              <a:t> transformer, bigram and trigram </a:t>
            </a:r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57033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36"/>
          <p:cNvCxnSpPr/>
          <p:nvPr/>
        </p:nvCxnSpPr>
        <p:spPr>
          <a:xfrm>
            <a:off x="10095015" y="5523600"/>
            <a:ext cx="20876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05A0FF-D571-476E-9FAE-4572836F5EEF}"/>
              </a:ext>
            </a:extLst>
          </p:cNvPr>
          <p:cNvSpPr txBox="1"/>
          <p:nvPr/>
        </p:nvSpPr>
        <p:spPr>
          <a:xfrm>
            <a:off x="5908964" y="2716604"/>
            <a:ext cx="62830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tabLst/>
              <a:defRPr/>
            </a:pPr>
            <a:r>
              <a:rPr lang="en" sz="5400" b="1" dirty="0"/>
              <a:t>Working Procedure </a:t>
            </a:r>
            <a:br>
              <a:rPr lang="en" sz="5400" b="1" dirty="0"/>
            </a:br>
            <a:r>
              <a:rPr lang="en" sz="5400" b="1" dirty="0"/>
              <a:t>And </a:t>
            </a:r>
            <a:br>
              <a:rPr lang="en" sz="5400" b="1" dirty="0"/>
            </a:br>
            <a:r>
              <a:rPr lang="en" sz="5400" b="1" dirty="0"/>
              <a:t>Experiments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xo 2"/>
              <a:ea typeface="+mn-ea"/>
              <a:cs typeface="+mn-cs"/>
              <a:sym typeface="Exo 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36576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6880F-2A8E-49C0-873D-03A8F43D7B21}"/>
              </a:ext>
            </a:extLst>
          </p:cNvPr>
          <p:cNvSpPr txBox="1"/>
          <p:nvPr/>
        </p:nvSpPr>
        <p:spPr>
          <a:xfrm>
            <a:off x="2269506" y="359173"/>
            <a:ext cx="721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Experiment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ABFCA7-ABA1-4789-BCB6-B935B980A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47" y="882253"/>
            <a:ext cx="6978212" cy="1559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693425-09B0-4B44-B888-EF48B2C86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53" y="2754371"/>
            <a:ext cx="6978211" cy="1691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6B1994-5828-437D-A730-CDBAC9B1A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53" y="4758987"/>
            <a:ext cx="7075622" cy="16613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08AAA1-D7E8-4C8E-9D1B-F6555084787B}"/>
              </a:ext>
            </a:extLst>
          </p:cNvPr>
          <p:cNvSpPr txBox="1"/>
          <p:nvPr/>
        </p:nvSpPr>
        <p:spPr>
          <a:xfrm>
            <a:off x="4620705" y="2385039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 IDF Vectorizer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67B622-FDEC-4E72-A79A-51B835B2FB9D}"/>
              </a:ext>
            </a:extLst>
          </p:cNvPr>
          <p:cNvSpPr txBox="1"/>
          <p:nvPr/>
        </p:nvSpPr>
        <p:spPr>
          <a:xfrm>
            <a:off x="4620705" y="4389655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F671D7-91C5-48E8-BDE2-56B5A68C8756}"/>
              </a:ext>
            </a:extLst>
          </p:cNvPr>
          <p:cNvSpPr txBox="1"/>
          <p:nvPr/>
        </p:nvSpPr>
        <p:spPr>
          <a:xfrm>
            <a:off x="4620705" y="6379691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Stemming</a:t>
            </a:r>
          </a:p>
        </p:txBody>
      </p:sp>
    </p:spTree>
    <p:extLst>
      <p:ext uri="{BB962C8B-B14F-4D97-AF65-F5344CB8AC3E}">
        <p14:creationId xmlns:p14="http://schemas.microsoft.com/office/powerpoint/2010/main" val="107472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36576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6880F-2A8E-49C0-873D-03A8F43D7B21}"/>
              </a:ext>
            </a:extLst>
          </p:cNvPr>
          <p:cNvSpPr txBox="1"/>
          <p:nvPr/>
        </p:nvSpPr>
        <p:spPr>
          <a:xfrm>
            <a:off x="2269506" y="359173"/>
            <a:ext cx="721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Experiment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67B622-FDEC-4E72-A79A-51B835B2FB9D}"/>
              </a:ext>
            </a:extLst>
          </p:cNvPr>
          <p:cNvSpPr txBox="1"/>
          <p:nvPr/>
        </p:nvSpPr>
        <p:spPr>
          <a:xfrm>
            <a:off x="4620705" y="4389655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F671D7-91C5-48E8-BDE2-56B5A68C8756}"/>
              </a:ext>
            </a:extLst>
          </p:cNvPr>
          <p:cNvSpPr txBox="1"/>
          <p:nvPr/>
        </p:nvSpPr>
        <p:spPr>
          <a:xfrm>
            <a:off x="4762107" y="6339840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Stemming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13AB75-98E4-43E7-BD8B-C8A6E59D4910}"/>
              </a:ext>
            </a:extLst>
          </p:cNvPr>
          <p:cNvSpPr/>
          <p:nvPr/>
        </p:nvSpPr>
        <p:spPr>
          <a:xfrm>
            <a:off x="4297355" y="2399619"/>
            <a:ext cx="2880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TF IDF Vectorizer with Bigram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86787-552D-4CC9-A43E-AB927532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12" y="868470"/>
            <a:ext cx="7218218" cy="1441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31E41-1C5B-44A2-96F1-F54CA09B1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12" y="2829398"/>
            <a:ext cx="7218217" cy="1479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89858-6D21-4EE7-84DA-F712A838D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12" y="4828001"/>
            <a:ext cx="7142803" cy="139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8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36576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6880F-2A8E-49C0-873D-03A8F43D7B21}"/>
              </a:ext>
            </a:extLst>
          </p:cNvPr>
          <p:cNvSpPr txBox="1"/>
          <p:nvPr/>
        </p:nvSpPr>
        <p:spPr>
          <a:xfrm>
            <a:off x="2269506" y="359173"/>
            <a:ext cx="721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Experiment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08AAA1-D7E8-4C8E-9D1B-F6555084787B}"/>
              </a:ext>
            </a:extLst>
          </p:cNvPr>
          <p:cNvSpPr txBox="1"/>
          <p:nvPr/>
        </p:nvSpPr>
        <p:spPr>
          <a:xfrm>
            <a:off x="4620705" y="2385039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 IDF Vectorizer with Trigram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67B622-FDEC-4E72-A79A-51B835B2FB9D}"/>
              </a:ext>
            </a:extLst>
          </p:cNvPr>
          <p:cNvSpPr txBox="1"/>
          <p:nvPr/>
        </p:nvSpPr>
        <p:spPr>
          <a:xfrm>
            <a:off x="4620705" y="4389655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F671D7-91C5-48E8-BDE2-56B5A68C8756}"/>
              </a:ext>
            </a:extLst>
          </p:cNvPr>
          <p:cNvSpPr txBox="1"/>
          <p:nvPr/>
        </p:nvSpPr>
        <p:spPr>
          <a:xfrm>
            <a:off x="4620705" y="6379691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Stemming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13FB6-C1A0-4407-9013-CCE5E8C7C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07" y="796031"/>
            <a:ext cx="7322949" cy="1615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74BD4-3DAF-4674-A55C-FF2E0D03D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06" y="2704241"/>
            <a:ext cx="7378951" cy="1653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9B1B7-B87D-4487-BE90-7EA1729872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08" y="4654925"/>
            <a:ext cx="7378951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7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3352474" y="2613831"/>
            <a:ext cx="971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3917" y="3052521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8249612" y="2536912"/>
            <a:ext cx="10144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Precision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448264" y="3019697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691032" y="107990"/>
            <a:ext cx="7208718" cy="785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1" u="sng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Combination of all features with weight: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2267" y="905484"/>
            <a:ext cx="10139986" cy="1386731"/>
            <a:chOff x="-12700" y="2162908"/>
            <a:chExt cx="12206173" cy="2531287"/>
          </a:xfrm>
        </p:grpSpPr>
        <p:pic>
          <p:nvPicPr>
            <p:cNvPr id="2" name="Picture 1" descr="A group of people sitting at a desk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ctangle 2" descr="This is an image of a desk with laptop computers and people working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1473" y="2179594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02FFA3-53E3-4FFD-922C-CCB9EFEA5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51210" y="2624487"/>
              <a:ext cx="1431828" cy="1431827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C8C601-FB40-4573-87B3-B1126A610542}"/>
                </a:ext>
              </a:extLst>
            </p:cNvPr>
            <p:cNvSpPr txBox="1"/>
            <p:nvPr/>
          </p:nvSpPr>
          <p:spPr>
            <a:xfrm>
              <a:off x="9186018" y="2918617"/>
              <a:ext cx="762209" cy="898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0.73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51211" y="2613030"/>
              <a:ext cx="1431827" cy="1431825"/>
            </a:xfrm>
            <a:prstGeom prst="arc">
              <a:avLst>
                <a:gd name="adj1" fmla="val 16200000"/>
                <a:gd name="adj2" fmla="val 1003296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5497305" y="359778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9491886" y="2537792"/>
              <a:ext cx="150473" cy="150474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696809-F24D-472B-9169-565507EB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593" y="1217672"/>
            <a:ext cx="1189457" cy="784407"/>
          </a:xfrm>
          <a:prstGeom prst="ellipse">
            <a:avLst/>
          </a:prstGeom>
          <a:solidFill>
            <a:schemeClr val="tx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72D97EF1-B32E-4197-8BBD-627334862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593" y="1217672"/>
            <a:ext cx="1189456" cy="784406"/>
          </a:xfrm>
          <a:prstGeom prst="arc">
            <a:avLst>
              <a:gd name="adj1" fmla="val 16200000"/>
              <a:gd name="adj2" fmla="val 1036703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71DD30-989B-47E5-B3CF-A6BF8D8CA142}"/>
              </a:ext>
            </a:extLst>
          </p:cNvPr>
          <p:cNvSpPr txBox="1"/>
          <p:nvPr/>
        </p:nvSpPr>
        <p:spPr>
          <a:xfrm>
            <a:off x="3496727" y="1389397"/>
            <a:ext cx="6331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0.73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673FC7-0799-4A20-891C-7C019BDD9994}"/>
              </a:ext>
            </a:extLst>
          </p:cNvPr>
          <p:cNvSpPr txBox="1"/>
          <p:nvPr/>
        </p:nvSpPr>
        <p:spPr>
          <a:xfrm>
            <a:off x="3520470" y="5666376"/>
            <a:ext cx="6354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Recall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CD0A39-55DE-490B-848B-5AFA07F8CF0A}"/>
              </a:ext>
            </a:extLst>
          </p:cNvPr>
          <p:cNvSpPr txBox="1"/>
          <p:nvPr/>
        </p:nvSpPr>
        <p:spPr>
          <a:xfrm>
            <a:off x="8249612" y="5589457"/>
            <a:ext cx="10144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F1 Score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9D5995F-D2B0-4A1A-8845-9B4D20F2B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448264" y="6072242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54031D-F890-4CF1-B410-3AD6CC0D9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2267" y="3958029"/>
            <a:ext cx="10139986" cy="1386731"/>
            <a:chOff x="-12700" y="2162908"/>
            <a:chExt cx="12206173" cy="2531287"/>
          </a:xfrm>
        </p:grpSpPr>
        <p:pic>
          <p:nvPicPr>
            <p:cNvPr id="54" name="Picture 53" descr="A group of people sitting at a desk&#10;">
              <a:extLst>
                <a:ext uri="{FF2B5EF4-FFF2-40B4-BE49-F238E27FC236}">
                  <a16:creationId xmlns:a16="http://schemas.microsoft.com/office/drawing/2014/main" id="{76BB9F66-2BF5-49C2-9808-98338FC96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55" name="Rectangle 54" descr="This is an image of a desk with laptop computers and people working.">
              <a:extLst>
                <a:ext uri="{FF2B5EF4-FFF2-40B4-BE49-F238E27FC236}">
                  <a16:creationId xmlns:a16="http://schemas.microsoft.com/office/drawing/2014/main" id="{D302AF5D-7FBB-4064-9B3F-0A8291E16C89}"/>
                </a:ext>
              </a:extLst>
            </p:cNvPr>
            <p:cNvSpPr/>
            <p:nvPr/>
          </p:nvSpPr>
          <p:spPr>
            <a:xfrm>
              <a:off x="1473" y="2179594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33AD04A-4EE5-4211-8B5F-C738113F8DAF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7E7A703-F014-46D4-B205-A51041202C10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C64610F-5B51-446F-BCD0-202100F89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51210" y="2624487"/>
              <a:ext cx="1431828" cy="1431827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32F8F76-C7A8-47C8-A280-2FEED13DEE08}"/>
                </a:ext>
              </a:extLst>
            </p:cNvPr>
            <p:cNvSpPr txBox="1"/>
            <p:nvPr/>
          </p:nvSpPr>
          <p:spPr>
            <a:xfrm>
              <a:off x="9186018" y="2918617"/>
              <a:ext cx="762209" cy="898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0.73</a:t>
              </a: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22D8F40-C4CD-4BDB-A5B3-2058759FF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51211" y="2613030"/>
              <a:ext cx="1431827" cy="1431825"/>
            </a:xfrm>
            <a:prstGeom prst="arc">
              <a:avLst>
                <a:gd name="adj1" fmla="val 16200000"/>
                <a:gd name="adj2" fmla="val 1003296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6D7693-6B94-4443-8BA2-09D88AD90BCE}"/>
                </a:ext>
              </a:extLst>
            </p:cNvPr>
            <p:cNvSpPr/>
            <p:nvPr/>
          </p:nvSpPr>
          <p:spPr>
            <a:xfrm>
              <a:off x="5497305" y="359778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AEEFEFF-8436-4683-BF70-505F405AC337}"/>
                </a:ext>
              </a:extLst>
            </p:cNvPr>
            <p:cNvSpPr/>
            <p:nvPr/>
          </p:nvSpPr>
          <p:spPr>
            <a:xfrm>
              <a:off x="9491886" y="2537792"/>
              <a:ext cx="150473" cy="150474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C260F914-D9D7-4F31-B29F-94AB69051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593" y="4270217"/>
            <a:ext cx="1189457" cy="784407"/>
          </a:xfrm>
          <a:prstGeom prst="ellipse">
            <a:avLst/>
          </a:prstGeom>
          <a:solidFill>
            <a:schemeClr val="tx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8347E423-5DA1-4ED3-86FE-9B1F0593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593" y="4270217"/>
            <a:ext cx="1189456" cy="784406"/>
          </a:xfrm>
          <a:prstGeom prst="arc">
            <a:avLst>
              <a:gd name="adj1" fmla="val 16200000"/>
              <a:gd name="adj2" fmla="val 1036703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F61978-BA85-40E9-B70E-A178363E6226}"/>
              </a:ext>
            </a:extLst>
          </p:cNvPr>
          <p:cNvSpPr txBox="1"/>
          <p:nvPr/>
        </p:nvSpPr>
        <p:spPr>
          <a:xfrm>
            <a:off x="3496727" y="4441942"/>
            <a:ext cx="6331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0.73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6C015D2-F499-4E62-9128-BB048AAB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3917" y="6072242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6" grpId="0"/>
      <p:bldP spid="45" grpId="0" animBg="1"/>
      <p:bldP spid="58" grpId="0" animBg="1"/>
      <p:bldP spid="61" grpId="0"/>
      <p:bldP spid="50" grpId="0"/>
      <p:bldP spid="51" grpId="0"/>
      <p:bldP spid="70" grpId="0" animBg="1"/>
      <p:bldP spid="71" grpId="0" animBg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867" y="7257"/>
            <a:ext cx="9347620" cy="796709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</a:p>
        </p:txBody>
      </p:sp>
      <p:sp>
        <p:nvSpPr>
          <p:cNvPr id="16" name="Subtitle 13">
            <a:extLst>
              <a:ext uri="{FF2B5EF4-FFF2-40B4-BE49-F238E27FC236}">
                <a16:creationId xmlns:a16="http://schemas.microsoft.com/office/drawing/2014/main" id="{B64E5BDA-9825-4AEE-A37C-A35F0F2B0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1182914"/>
            <a:ext cx="9822532" cy="5675086"/>
          </a:xfrm>
          <a:noFill/>
          <a:ln>
            <a:noFill/>
          </a:ln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❏ </a:t>
            </a:r>
            <a:r>
              <a:rPr lang="en-US" dirty="0">
                <a:cs typeface="Segoe UI" panose="020B0502040204020203" pitchFamily="34" charset="0"/>
              </a:rPr>
              <a:t>Increase dataset using web scrapping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dirty="0"/>
              <a:t>❏ Use Neural Network to increase accuracy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❏ Finding some other dataset of </a:t>
            </a:r>
            <a:r>
              <a:rPr lang="en-US" dirty="0" err="1"/>
              <a:t>bangla</a:t>
            </a:r>
            <a:r>
              <a:rPr lang="en-US" dirty="0"/>
              <a:t> song lyrics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❏ Comparing our model with other language dataset to evaluate our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40045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55D4B"/>
                </a:solidFill>
              </a:rPr>
              <a:pPr defTabSz="1219170">
                <a:buClr>
                  <a:srgbClr val="000000"/>
                </a:buClr>
              </a:pPr>
              <a:t>18</a:t>
            </a:fld>
            <a:endParaRPr kern="0">
              <a:solidFill>
                <a:srgbClr val="F55D4B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28FC264-DD77-4828-AA58-B3C589788926}"/>
              </a:ext>
            </a:extLst>
          </p:cNvPr>
          <p:cNvSpPr txBox="1">
            <a:spLocks/>
          </p:cNvSpPr>
          <p:nvPr/>
        </p:nvSpPr>
        <p:spPr>
          <a:xfrm>
            <a:off x="1524000" y="279401"/>
            <a:ext cx="9144000" cy="812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2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600"/>
              <a:buFontTx/>
              <a:buNone/>
              <a:tabLst/>
              <a:defRPr/>
            </a:pPr>
            <a:r>
              <a:rPr kumimoji="0" lang="en-US" sz="6400" b="0" i="0" u="none" strike="noStrike" kern="1200" cap="all" spc="10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  <a:latin typeface="Tw Cen MT Condensed"/>
                <a:ea typeface="+mj-ea"/>
                <a:cs typeface="+mj-cs"/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34E9F-C39C-4475-A0D8-5A33373953F3}"/>
              </a:ext>
            </a:extLst>
          </p:cNvPr>
          <p:cNvSpPr txBox="1"/>
          <p:nvPr/>
        </p:nvSpPr>
        <p:spPr>
          <a:xfrm>
            <a:off x="993183" y="1423515"/>
            <a:ext cx="10479315" cy="239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2000" dirty="0">
                <a:solidFill>
                  <a:prstClr val="black">
                    <a:lumMod val="50000"/>
                  </a:prstClr>
                </a:solidFill>
                <a:latin typeface="Tw Cen MT"/>
              </a:rPr>
              <a:t>[1] V. X. Chen and T. Y. Tang, “Combining content and sentiment analysis on lyrics for a</a:t>
            </a:r>
          </a:p>
          <a:p>
            <a:pPr>
              <a:lnSpc>
                <a:spcPct val="70000"/>
              </a:lnSpc>
            </a:pPr>
            <a:r>
              <a:rPr lang="en-GB" sz="2000" dirty="0">
                <a:solidFill>
                  <a:prstClr val="black">
                    <a:lumMod val="50000"/>
                  </a:prstClr>
                </a:solidFill>
                <a:latin typeface="Tw Cen MT"/>
              </a:rPr>
              <a:t>lightweight emotion-aware </a:t>
            </a:r>
            <a:r>
              <a:rPr lang="en-GB" sz="2000" dirty="0" err="1">
                <a:solidFill>
                  <a:prstClr val="black">
                    <a:lumMod val="50000"/>
                  </a:prstClr>
                </a:solidFill>
                <a:latin typeface="Tw Cen MT"/>
              </a:rPr>
              <a:t>chinese</a:t>
            </a:r>
            <a:r>
              <a:rPr lang="en-GB" sz="2000" dirty="0">
                <a:solidFill>
                  <a:prstClr val="black">
                    <a:lumMod val="50000"/>
                  </a:prstClr>
                </a:solidFill>
                <a:latin typeface="Tw Cen MT"/>
              </a:rPr>
              <a:t> song recommendation system,” 2018 10th International</a:t>
            </a:r>
          </a:p>
          <a:p>
            <a:pPr>
              <a:lnSpc>
                <a:spcPct val="70000"/>
              </a:lnSpc>
            </a:pPr>
            <a:r>
              <a:rPr lang="en-GB" sz="2000" dirty="0">
                <a:solidFill>
                  <a:prstClr val="black">
                    <a:lumMod val="50000"/>
                  </a:prstClr>
                </a:solidFill>
                <a:latin typeface="Tw Cen MT"/>
              </a:rPr>
              <a:t>Conference on Machine Learning and Computing, pp. 85–89, 2018.</a:t>
            </a:r>
            <a:endParaRPr lang="en-US" sz="2000" dirty="0">
              <a:solidFill>
                <a:prstClr val="black">
                  <a:lumMod val="50000"/>
                </a:prstClr>
              </a:solidFill>
              <a:latin typeface="Tw Cen MT"/>
            </a:endParaRPr>
          </a:p>
          <a:p>
            <a:endParaRPr lang="en-US" sz="2000" u="sng" dirty="0">
              <a:solidFill>
                <a:srgbClr val="0070C0"/>
              </a:solidFill>
              <a:latin typeface="Tw Cen MT"/>
            </a:endParaRPr>
          </a:p>
          <a:p>
            <a:pPr>
              <a:lnSpc>
                <a:spcPct val="70000"/>
              </a:lnSpc>
            </a:pPr>
            <a:r>
              <a:rPr lang="en-US" sz="2000" u="sng" dirty="0">
                <a:solidFill>
                  <a:prstClr val="black"/>
                </a:solidFill>
                <a:latin typeface="Tw Cen MT"/>
              </a:rPr>
              <a:t>[2] </a:t>
            </a:r>
            <a:r>
              <a:rPr lang="en-US" sz="2000" dirty="0">
                <a:solidFill>
                  <a:prstClr val="black"/>
                </a:solidFill>
                <a:latin typeface="Tw Cen MT"/>
              </a:rPr>
              <a:t>S. K. S. A. G. S. P. </a:t>
            </a:r>
            <a:r>
              <a:rPr lang="en-US" sz="2000" dirty="0" err="1">
                <a:solidFill>
                  <a:prstClr val="black"/>
                </a:solidFill>
                <a:latin typeface="Tw Cen MT"/>
              </a:rPr>
              <a:t>Devjyoti</a:t>
            </a:r>
            <a:r>
              <a:rPr lang="en-US" sz="2000" dirty="0">
                <a:solidFill>
                  <a:prstClr val="black"/>
                </a:solidFill>
                <a:latin typeface="Tw Cen MT"/>
              </a:rPr>
              <a:t> Nath, Anirban Roy, “Textual lyrics based emotion analysis of</a:t>
            </a:r>
          </a:p>
          <a:p>
            <a:pPr>
              <a:lnSpc>
                <a:spcPct val="70000"/>
              </a:lnSpc>
            </a:pPr>
            <a:r>
              <a:rPr lang="en-US" sz="2000" dirty="0" err="1">
                <a:solidFill>
                  <a:prstClr val="black"/>
                </a:solidFill>
                <a:latin typeface="Tw Cen MT"/>
              </a:rPr>
              <a:t>bengali</a:t>
            </a:r>
            <a:r>
              <a:rPr lang="en-US" sz="2000" dirty="0">
                <a:solidFill>
                  <a:prstClr val="black"/>
                </a:solidFill>
                <a:latin typeface="Tw Cen MT"/>
              </a:rPr>
              <a:t> songs,” 2020 International Conference on Data Mining Workshops (ICDMW), 16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prstClr val="black"/>
                </a:solidFill>
                <a:latin typeface="Tw Cen MT"/>
              </a:rPr>
              <a:t>February 2021.</a:t>
            </a:r>
          </a:p>
          <a:p>
            <a:pPr>
              <a:lnSpc>
                <a:spcPct val="70000"/>
              </a:lnSpc>
            </a:pPr>
            <a:endParaRPr lang="en-US" sz="1600" u="sng" dirty="0">
              <a:solidFill>
                <a:prstClr val="black"/>
              </a:solidFill>
              <a:latin typeface="Tw Cen MT"/>
            </a:endParaRPr>
          </a:p>
          <a:p>
            <a:pPr>
              <a:lnSpc>
                <a:spcPct val="70000"/>
              </a:lnSpc>
            </a:pPr>
            <a:endParaRPr lang="en-US" sz="1600" u="sng" dirty="0">
              <a:solidFill>
                <a:prstClr val="black"/>
              </a:solidFill>
              <a:latin typeface="Tw Cen MT"/>
            </a:endParaRPr>
          </a:p>
          <a:p>
            <a:pPr>
              <a:lnSpc>
                <a:spcPct val="70000"/>
              </a:lnSpc>
            </a:pPr>
            <a:endParaRPr lang="en-US" sz="1600" u="sng" dirty="0">
              <a:solidFill>
                <a:prstClr val="black"/>
              </a:solidFill>
              <a:latin typeface="Tw Cen MT"/>
            </a:endParaRPr>
          </a:p>
          <a:p>
            <a:pPr>
              <a:lnSpc>
                <a:spcPct val="70000"/>
              </a:lnSpc>
            </a:pPr>
            <a:endParaRPr lang="en-US" sz="1600" dirty="0">
              <a:solidFill>
                <a:prstClr val="black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76930880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>
            <a:spLocks noGrp="1"/>
          </p:cNvSpPr>
          <p:nvPr>
            <p:ph type="subTitle" idx="1"/>
          </p:nvPr>
        </p:nvSpPr>
        <p:spPr>
          <a:xfrm>
            <a:off x="2420057" y="4060571"/>
            <a:ext cx="6452000" cy="13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sz="2800" dirty="0"/>
              <a:t>Does anyone have any questions?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603" name="Google Shape;603;p53"/>
          <p:cNvSpPr txBox="1">
            <a:spLocks noGrp="1"/>
          </p:cNvSpPr>
          <p:nvPr>
            <p:ph type="ctrTitle"/>
          </p:nvPr>
        </p:nvSpPr>
        <p:spPr>
          <a:xfrm flipH="1">
            <a:off x="2420057" y="2161486"/>
            <a:ext cx="6927600" cy="18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8800" dirty="0"/>
              <a:t>THANKS</a:t>
            </a:r>
            <a:endParaRPr sz="8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3" y="-43400"/>
            <a:ext cx="11150600" cy="788219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1033" y="2924705"/>
            <a:ext cx="3249227" cy="495389"/>
          </a:xfrm>
        </p:spPr>
        <p:txBody>
          <a:bodyPr/>
          <a:lstStyle/>
          <a:p>
            <a:r>
              <a:rPr lang="en-US" dirty="0" err="1"/>
              <a:t>Ashiqul</a:t>
            </a:r>
            <a:r>
              <a:rPr lang="en-US" dirty="0"/>
              <a:t> Islam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87" y="3474328"/>
            <a:ext cx="2780431" cy="763468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dirty="0"/>
              <a:t>ID: 170204070</a:t>
            </a:r>
          </a:p>
          <a:p>
            <a:pPr>
              <a:lnSpc>
                <a:spcPct val="60000"/>
              </a:lnSpc>
            </a:pPr>
            <a:r>
              <a:rPr lang="en-US" dirty="0"/>
              <a:t>170204070@aust.edu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456590" y="2900699"/>
            <a:ext cx="3755255" cy="495389"/>
          </a:xfrm>
        </p:spPr>
        <p:txBody>
          <a:bodyPr/>
          <a:lstStyle/>
          <a:p>
            <a:r>
              <a:rPr lang="en-US" dirty="0"/>
              <a:t>Alam Khan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838331" y="3474328"/>
            <a:ext cx="3053918" cy="763468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dirty="0"/>
              <a:t>ID: 170204084</a:t>
            </a:r>
          </a:p>
          <a:p>
            <a:pPr>
              <a:lnSpc>
                <a:spcPct val="60000"/>
              </a:lnSpc>
            </a:pPr>
            <a:r>
              <a:rPr lang="en-US" dirty="0"/>
              <a:t>170204084@aust.edu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114190" y="2839240"/>
            <a:ext cx="3400148" cy="515602"/>
          </a:xfrm>
        </p:spPr>
        <p:txBody>
          <a:bodyPr/>
          <a:lstStyle/>
          <a:p>
            <a:r>
              <a:rPr lang="en-US" dirty="0"/>
              <a:t>Mehedi Hasan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500914" y="3459879"/>
            <a:ext cx="2622806" cy="787174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dirty="0"/>
              <a:t>ID: 170204096</a:t>
            </a:r>
          </a:p>
          <a:p>
            <a:pPr>
              <a:lnSpc>
                <a:spcPct val="60000"/>
              </a:lnSpc>
            </a:pPr>
            <a:r>
              <a:rPr lang="en-US" dirty="0"/>
              <a:t>170204096@aust.edu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702C98B-1BCE-4C0D-A28C-54B888170A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0903" y="1049617"/>
            <a:ext cx="1570289" cy="1570289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4F6CEBD-8645-42F7-9B31-7732B40CB2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4215" y="1184861"/>
            <a:ext cx="1549343" cy="1549343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434A6B99-7451-4470-80D8-9AA82C4524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8" b="7258"/>
          <a:stretch>
            <a:fillRect/>
          </a:stretch>
        </p:blipFill>
        <p:spPr>
          <a:xfrm>
            <a:off x="5513951" y="1114986"/>
            <a:ext cx="1570289" cy="1570289"/>
          </a:xfr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FE8F17C-5F23-4FA9-B3DB-D669B26D7A75}"/>
              </a:ext>
            </a:extLst>
          </p:cNvPr>
          <p:cNvSpPr txBox="1"/>
          <p:nvPr/>
        </p:nvSpPr>
        <p:spPr>
          <a:xfrm>
            <a:off x="1589667" y="4420772"/>
            <a:ext cx="89638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ea typeface="Cambria" panose="02040503050406030204" pitchFamily="18" charset="0"/>
              </a:rPr>
              <a:t>Submitted To:</a:t>
            </a:r>
          </a:p>
          <a:p>
            <a:pPr algn="ctr"/>
            <a:r>
              <a:rPr lang="en-US" b="1" dirty="0"/>
              <a:t>Faisal Muhammad Shah,</a:t>
            </a:r>
            <a:r>
              <a:rPr lang="en-US" b="1" dirty="0"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dirty="0">
                <a:ea typeface="Cambria" panose="02040503050406030204" pitchFamily="18" charset="0"/>
                <a:cs typeface="Times New Roman" pitchFamily="18" charset="0"/>
              </a:rPr>
              <a:t>Associate Professor</a:t>
            </a:r>
          </a:p>
          <a:p>
            <a:pPr algn="ctr"/>
            <a:r>
              <a:rPr lang="fr-FR" b="1" dirty="0"/>
              <a:t>Md. </a:t>
            </a:r>
            <a:r>
              <a:rPr lang="fr-FR" b="1" dirty="0" err="1"/>
              <a:t>Tanvir</a:t>
            </a:r>
            <a:r>
              <a:rPr lang="fr-FR" b="1" dirty="0"/>
              <a:t> Rouf </a:t>
            </a:r>
            <a:r>
              <a:rPr lang="fr-FR" b="1" dirty="0" err="1"/>
              <a:t>Shawon</a:t>
            </a:r>
            <a:r>
              <a:rPr lang="fr-FR" dirty="0"/>
              <a:t>, </a:t>
            </a:r>
            <a:r>
              <a:rPr lang="fr-FR" dirty="0" err="1"/>
              <a:t>Lecturer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Times New Roman" pitchFamily="18" charset="0"/>
              </a:rPr>
              <a:t>Department of Computer Science and Engineering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Times New Roman" pitchFamily="18" charset="0"/>
              </a:rPr>
              <a:t>Ahsanullah</a:t>
            </a:r>
            <a:r>
              <a:rPr lang="en-US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Times New Roman" pitchFamily="18" charset="0"/>
              </a:rPr>
              <a:t> University of Science and Technology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3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867" y="-159024"/>
            <a:ext cx="9347620" cy="1166190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16" name="Subtitle 13">
            <a:extLst>
              <a:ext uri="{FF2B5EF4-FFF2-40B4-BE49-F238E27FC236}">
                <a16:creationId xmlns:a16="http://schemas.microsoft.com/office/drawing/2014/main" id="{B64E5BDA-9825-4AEE-A37C-A35F0F2B0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1533377"/>
            <a:ext cx="9822532" cy="5022167"/>
          </a:xfrm>
          <a:noFill/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2000" dirty="0"/>
              <a:t>❏ </a:t>
            </a:r>
            <a:r>
              <a:rPr lang="en-GB" sz="2000" dirty="0"/>
              <a:t>Songs are a way to express our emotion and harmony through vocal or instrumental sounds or both</a:t>
            </a:r>
            <a:endParaRPr lang="en-US" sz="2000" dirty="0">
              <a:cs typeface="Segoe UI" panose="020B0502040204020203" pitchFamily="34" charset="0"/>
            </a:endParaRPr>
          </a:p>
          <a:p>
            <a:pPr algn="l"/>
            <a:r>
              <a:rPr lang="en-US" sz="2000" dirty="0"/>
              <a:t>❏ </a:t>
            </a:r>
            <a:r>
              <a:rPr lang="en-GB" sz="2000" dirty="0"/>
              <a:t>Songs control our emotions and make our minds cheerful and joyous and reduce loneliness</a:t>
            </a:r>
            <a:endParaRPr lang="en-US" sz="2000" dirty="0"/>
          </a:p>
          <a:p>
            <a:pPr algn="l"/>
            <a:r>
              <a:rPr lang="en-US" sz="2000" dirty="0"/>
              <a:t>❏ </a:t>
            </a:r>
            <a:r>
              <a:rPr lang="en-GB" sz="2000" dirty="0"/>
              <a:t>Different cultures can have very different approaches to songs, lyrics, and melody</a:t>
            </a:r>
          </a:p>
          <a:p>
            <a:pPr algn="l"/>
            <a:br>
              <a:rPr lang="en-GB" sz="2000" dirty="0"/>
            </a:br>
            <a:r>
              <a:rPr lang="en-US" sz="2000" dirty="0"/>
              <a:t>❏</a:t>
            </a:r>
            <a:r>
              <a:rPr lang="en-GB" sz="2000" dirty="0"/>
              <a:t> Whether we sing or speak the lyrics, we can feel a pattern or pulse in the way the words move the song forward</a:t>
            </a:r>
          </a:p>
          <a:p>
            <a:pPr algn="l"/>
            <a:endParaRPr lang="en-GB" sz="2000" dirty="0"/>
          </a:p>
          <a:p>
            <a:pPr algn="l"/>
            <a:r>
              <a:rPr lang="en-US" sz="2000" dirty="0"/>
              <a:t>❏ </a:t>
            </a:r>
            <a:r>
              <a:rPr lang="en-GB" sz="2000" dirty="0"/>
              <a:t>Here in this project we will </a:t>
            </a:r>
            <a:r>
              <a:rPr lang="en-GB" sz="2000" dirty="0" err="1"/>
              <a:t>analyze</a:t>
            </a:r>
            <a:r>
              <a:rPr lang="en-GB" sz="2000" dirty="0"/>
              <a:t> songs lyrics and detect the lyrics as sad songs or not sad songs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673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728341" y="2945914"/>
            <a:ext cx="7177702" cy="1612011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Palatino Linotype" panose="02040502050505030304" pitchFamily="18" charset="0"/>
              </a:rPr>
              <a:t>Literature Review</a:t>
            </a:r>
            <a:endParaRPr sz="60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557925"/>
            <a:ext cx="2082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137">
              <a:schemeClr val="accent3">
                <a:lumMod val="40000"/>
                <a:lumOff val="60000"/>
              </a:schemeClr>
            </a:gs>
            <a:gs pos="0">
              <a:srgbClr val="7CEFD8">
                <a:alpha val="79000"/>
              </a:srgbClr>
            </a:gs>
            <a:gs pos="54000">
              <a:schemeClr val="accent3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504428" y="2675296"/>
            <a:ext cx="3271912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Most 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Popular Approaches</a:t>
            </a:r>
          </a:p>
        </p:txBody>
      </p:sp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3C7CF5D-2301-489B-9EDD-86364533561C}"/>
              </a:ext>
            </a:extLst>
          </p:cNvPr>
          <p:cNvSpPr txBox="1"/>
          <p:nvPr/>
        </p:nvSpPr>
        <p:spPr>
          <a:xfrm>
            <a:off x="4059685" y="2193373"/>
            <a:ext cx="3271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Combining content and sentiment analysis on lyrics for a lightweight emotion-aware Chinese song recommendation system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[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F239F1-1AA3-468D-A310-042AF7CD54B2}"/>
              </a:ext>
            </a:extLst>
          </p:cNvPr>
          <p:cNvSpPr txBox="1"/>
          <p:nvPr/>
        </p:nvSpPr>
        <p:spPr>
          <a:xfrm>
            <a:off x="4059685" y="3870664"/>
            <a:ext cx="3271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  <a:latin typeface="Merriweather" panose="00000500000000000000"/>
              </a:rPr>
              <a:t>V. X. Chen and T. Y. Tang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Segoe UI" panose="020B0502040204020203" pitchFamily="34" charset="0"/>
              </a:rPr>
              <a:t>, 2018.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EB2F5E-8422-43D9-BE57-3540DF753772}"/>
              </a:ext>
            </a:extLst>
          </p:cNvPr>
          <p:cNvSpPr txBox="1"/>
          <p:nvPr/>
        </p:nvSpPr>
        <p:spPr>
          <a:xfrm>
            <a:off x="8213508" y="2254928"/>
            <a:ext cx="327191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Textual lyrics based emotion analysis of Bengali songs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[2]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9F7A702-5C1D-4886-B76E-E8A1F685AE80}"/>
              </a:ext>
            </a:extLst>
          </p:cNvPr>
          <p:cNvSpPr txBox="1"/>
          <p:nvPr/>
        </p:nvSpPr>
        <p:spPr>
          <a:xfrm>
            <a:off x="8149702" y="3870665"/>
            <a:ext cx="308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Merriweather" panose="00000500000000000000"/>
              </a:rPr>
              <a:t>Devjyoti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Merriweather" panose="00000500000000000000"/>
              </a:rPr>
              <a:t> Nath et 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" panose="00000500000000000000"/>
                <a:cs typeface="Segoe UI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Segoe UI" panose="020B0502040204020203" pitchFamily="34" charset="0"/>
              </a:rPr>
              <a:t>2021.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D5A64-5553-47B6-B001-94275B52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41718"/>
      </p:ext>
    </p:extLst>
  </p:cSld>
  <p:clrMapOvr>
    <a:masterClrMapping/>
  </p:clrMapOvr>
  <p:transition spd="slow"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1"/>
          <p:cNvSpPr txBox="1">
            <a:spLocks noGrp="1"/>
          </p:cNvSpPr>
          <p:nvPr>
            <p:ph type="ctrTitle"/>
          </p:nvPr>
        </p:nvSpPr>
        <p:spPr>
          <a:xfrm flipH="1">
            <a:off x="5264400" y="2148200"/>
            <a:ext cx="6927600" cy="256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5400" dirty="0">
                <a:solidFill>
                  <a:srgbClr val="000000"/>
                </a:solidFill>
              </a:rPr>
              <a:t>Data Collection &amp; Pr</a:t>
            </a:r>
            <a:r>
              <a:rPr lang="en-US" sz="5400" dirty="0" err="1">
                <a:solidFill>
                  <a:srgbClr val="000000"/>
                </a:solidFill>
              </a:rPr>
              <a:t>eprocessing</a:t>
            </a:r>
            <a:endParaRPr sz="5400" dirty="0">
              <a:solidFill>
                <a:srgbClr val="0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72FE21-EF39-4419-AFBB-C81B7E562C21}"/>
              </a:ext>
            </a:extLst>
          </p:cNvPr>
          <p:cNvCxnSpPr>
            <a:cxnSpLocks/>
          </p:cNvCxnSpPr>
          <p:nvPr/>
        </p:nvCxnSpPr>
        <p:spPr>
          <a:xfrm>
            <a:off x="8534401" y="4135902"/>
            <a:ext cx="365759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660209"/>
            <a:ext cx="10805160" cy="707886"/>
          </a:xfrm>
          <a:noFill/>
        </p:spPr>
        <p:txBody>
          <a:bodyPr/>
          <a:lstStyle/>
          <a:p>
            <a:pPr algn="ctr"/>
            <a:r>
              <a:rPr lang="en-US" dirty="0"/>
              <a:t>Data collection &amp; preprocessing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E63BA8-EAF4-4B88-8D23-BEF6AA60CC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58932" y="3541774"/>
            <a:ext cx="4937760" cy="424732"/>
          </a:xfrm>
        </p:spPr>
        <p:txBody>
          <a:bodyPr/>
          <a:lstStyle/>
          <a:p>
            <a:r>
              <a:rPr lang="en-US" sz="3600" dirty="0"/>
              <a:t>Data Collection</a:t>
            </a:r>
          </a:p>
        </p:txBody>
      </p:sp>
      <p:pic>
        <p:nvPicPr>
          <p:cNvPr id="85" name="Picture Placeholder 84">
            <a:extLst>
              <a:ext uri="{FF2B5EF4-FFF2-40B4-BE49-F238E27FC236}">
                <a16:creationId xmlns:a16="http://schemas.microsoft.com/office/drawing/2014/main" id="{F738FFEE-D221-419F-9925-DFE3C2A81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8275" t="-29639" r="-28275" b="-29639"/>
          <a:stretch/>
        </p:blipFill>
        <p:spPr>
          <a:xfrm>
            <a:off x="5207633" y="3197586"/>
            <a:ext cx="1094116" cy="111310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8C26E3-60B6-439D-8EB1-DA3C6F9493A3}"/>
              </a:ext>
            </a:extLst>
          </p:cNvPr>
          <p:cNvSpPr txBox="1"/>
          <p:nvPr/>
        </p:nvSpPr>
        <p:spPr>
          <a:xfrm>
            <a:off x="6730554" y="2526111"/>
            <a:ext cx="49931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erriweather" charset="0"/>
              </a:rPr>
              <a:t>❏ </a:t>
            </a:r>
            <a:r>
              <a:rPr lang="en-GB" dirty="0"/>
              <a:t>Our project dataset was collected from various open-source Websites of Bengali song lyrics</a:t>
            </a:r>
            <a:br>
              <a:rPr lang="en-GB" dirty="0"/>
            </a:br>
            <a:r>
              <a:rPr lang="en-GB" dirty="0"/>
              <a:t>which are publicly available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Merriweather" charset="0"/>
              </a:rPr>
              <a:t>❏</a:t>
            </a:r>
            <a:r>
              <a:rPr lang="en-US" dirty="0">
                <a:solidFill>
                  <a:schemeClr val="tx1"/>
                </a:solidFill>
              </a:rPr>
              <a:t> We collected 1000 </a:t>
            </a:r>
            <a:r>
              <a:rPr lang="en-US" dirty="0"/>
              <a:t>Bengali song lyrics </a:t>
            </a:r>
            <a:r>
              <a:rPr lang="en-US" dirty="0">
                <a:solidFill>
                  <a:schemeClr val="tx1"/>
                </a:solidFill>
              </a:rPr>
              <a:t>to evaluate our 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Merriweather" charset="0"/>
              </a:rPr>
              <a:t>❏</a:t>
            </a:r>
            <a:r>
              <a:rPr lang="en-GB" dirty="0"/>
              <a:t>We manually label the dataset</a:t>
            </a:r>
            <a:br>
              <a:rPr lang="en-GB" dirty="0"/>
            </a:br>
            <a:r>
              <a:rPr lang="en-GB" dirty="0"/>
              <a:t>as Sad =1 and not sad =0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A694C-0B23-40F8-8B84-C95DD5115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17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74F04E-BA4B-4BC3-A6E8-F413B790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26A4E05-66D5-418B-B7E4-B01B997AF1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84" y="2667000"/>
            <a:ext cx="6354147" cy="3432175"/>
          </a:xfrm>
        </p:spPr>
      </p:pic>
      <p:sp>
        <p:nvSpPr>
          <p:cNvPr id="1946" name="Google Shape;1946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8</a:t>
            </a:fld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519FBA-250A-47C2-9ED7-A453473E8047}"/>
              </a:ext>
            </a:extLst>
          </p:cNvPr>
          <p:cNvSpPr txBox="1"/>
          <p:nvPr/>
        </p:nvSpPr>
        <p:spPr>
          <a:xfrm>
            <a:off x="2341984" y="1624846"/>
            <a:ext cx="6354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rriweather" charset="0"/>
              </a:rPr>
              <a:t>❏ </a:t>
            </a:r>
            <a:r>
              <a:rPr lang="en-US" dirty="0"/>
              <a:t>There are 1000 Bengali lyrics in our dataset among them</a:t>
            </a:r>
            <a:r>
              <a:rPr lang="en-GB" dirty="0"/>
              <a:t> 567 not sad song and 433 sad song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382119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62;p51">
            <a:extLst>
              <a:ext uri="{FF2B5EF4-FFF2-40B4-BE49-F238E27FC236}">
                <a16:creationId xmlns:a16="http://schemas.microsoft.com/office/drawing/2014/main" id="{E9DC9831-7B72-40E2-82F1-C65C561193EF}"/>
              </a:ext>
            </a:extLst>
          </p:cNvPr>
          <p:cNvSpPr txBox="1">
            <a:spLocks/>
          </p:cNvSpPr>
          <p:nvPr/>
        </p:nvSpPr>
        <p:spPr>
          <a:xfrm flipH="1">
            <a:off x="-1" y="1470327"/>
            <a:ext cx="4119239" cy="2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4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8666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8666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8666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8666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8666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8666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8666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8666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xo 2"/>
                <a:sym typeface="Exo 2"/>
              </a:rPr>
              <a:t>Methodology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03CAF6-A887-4FE2-9B0A-237676DD86CC}"/>
              </a:ext>
            </a:extLst>
          </p:cNvPr>
          <p:cNvCxnSpPr>
            <a:cxnSpLocks/>
          </p:cNvCxnSpPr>
          <p:nvPr/>
        </p:nvCxnSpPr>
        <p:spPr>
          <a:xfrm>
            <a:off x="0" y="3918187"/>
            <a:ext cx="3657599" cy="0"/>
          </a:xfrm>
          <a:prstGeom prst="line">
            <a:avLst/>
          </a:prstGeom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eg"/></Relationships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3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_win32_JB_SL_v2.potx" id="{ADBA094C-A0EC-4C0A-B446-BFAC587CD452}" vid="{5D925AC9-0F62-4DD1-AF7D-A39A21A96BC3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668227_Human resources, from 24Slides_SL_V1" id="{617D8675-87EA-4E65-899C-EC1AA060F43B}" vid="{A0FF6A7D-4118-4569-8B1F-1CBD407F0755}"/>
    </a:ext>
  </a:extLst>
</a:theme>
</file>

<file path=ppt/theme/theme5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2468</TotalTime>
  <Words>475</Words>
  <Application>Microsoft Office PowerPoint</Application>
  <PresentationFormat>Widescreen</PresentationFormat>
  <Paragraphs>103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45" baseType="lpstr">
      <vt:lpstr>Amatic SC</vt:lpstr>
      <vt:lpstr>Arial</vt:lpstr>
      <vt:lpstr>Avenir Next LT Pro</vt:lpstr>
      <vt:lpstr>AvenirNext LT Pro Medium</vt:lpstr>
      <vt:lpstr>Calibri</vt:lpstr>
      <vt:lpstr>Calibri Light</vt:lpstr>
      <vt:lpstr>Corbel</vt:lpstr>
      <vt:lpstr>Exo 2</vt:lpstr>
      <vt:lpstr>Fira Sans Extra Condensed Medium</vt:lpstr>
      <vt:lpstr>Merriweather</vt:lpstr>
      <vt:lpstr>Palatino Linotype</vt:lpstr>
      <vt:lpstr>Perpetua</vt:lpstr>
      <vt:lpstr>Roboto Condensed</vt:lpstr>
      <vt:lpstr>Roboto Condensed Light</vt:lpstr>
      <vt:lpstr>Sabon Next LT</vt:lpstr>
      <vt:lpstr>Segoe UI</vt:lpstr>
      <vt:lpstr>Squada One</vt:lpstr>
      <vt:lpstr>Tw Cen MT</vt:lpstr>
      <vt:lpstr>Tw Cen MT Condensed</vt:lpstr>
      <vt:lpstr>Wingdings 3</vt:lpstr>
      <vt:lpstr>Tech Newsletter by Slidesgo</vt:lpstr>
      <vt:lpstr>Office Theme</vt:lpstr>
      <vt:lpstr>DappledVTI</vt:lpstr>
      <vt:lpstr>1_Office Theme</vt:lpstr>
      <vt:lpstr>Nathaniel template</vt:lpstr>
      <vt:lpstr>ModernClassicBlock-3</vt:lpstr>
      <vt:lpstr>Emotion Analysis on Bengali Song Lyrics</vt:lpstr>
      <vt:lpstr>team</vt:lpstr>
      <vt:lpstr>Introduction</vt:lpstr>
      <vt:lpstr>Literature Review</vt:lpstr>
      <vt:lpstr>Human resources slide 3</vt:lpstr>
      <vt:lpstr>Data Collection &amp; Preprocessing</vt:lpstr>
      <vt:lpstr>Data collection &amp; preprocessing</vt:lpstr>
      <vt:lpstr>Data Distribution</vt:lpstr>
      <vt:lpstr>PowerPoint Presentation</vt:lpstr>
      <vt:lpstr>PowerPoint Presentation</vt:lpstr>
      <vt:lpstr>Dataset Preprocessing</vt:lpstr>
      <vt:lpstr>PowerPoint Presentation</vt:lpstr>
      <vt:lpstr>PowerPoint Presentation</vt:lpstr>
      <vt:lpstr>PowerPoint Presentation</vt:lpstr>
      <vt:lpstr>PowerPoint Presentation</vt:lpstr>
      <vt:lpstr>Human resources slide 7</vt:lpstr>
      <vt:lpstr>Future Work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alam khan</dc:creator>
  <cp:lastModifiedBy>Ashiqul Islam</cp:lastModifiedBy>
  <cp:revision>89</cp:revision>
  <dcterms:created xsi:type="dcterms:W3CDTF">2021-12-16T18:39:08Z</dcterms:created>
  <dcterms:modified xsi:type="dcterms:W3CDTF">2022-03-14T07:58:53Z</dcterms:modified>
</cp:coreProperties>
</file>